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4" r:id="rId2"/>
    <p:sldMasterId id="2147483821" r:id="rId3"/>
  </p:sldMasterIdLst>
  <p:sldIdLst>
    <p:sldId id="256" r:id="rId4"/>
    <p:sldId id="257" r:id="rId5"/>
    <p:sldId id="264" r:id="rId6"/>
    <p:sldId id="265" r:id="rId7"/>
    <p:sldId id="267" r:id="rId8"/>
    <p:sldId id="258" r:id="rId9"/>
    <p:sldId id="268" r:id="rId10"/>
    <p:sldId id="266" r:id="rId11"/>
    <p:sldId id="269" r:id="rId12"/>
    <p:sldId id="260" r:id="rId13"/>
    <p:sldId id="261" r:id="rId14"/>
    <p:sldId id="262" r:id="rId15"/>
    <p:sldId id="275" r:id="rId16"/>
    <p:sldId id="270" r:id="rId17"/>
    <p:sldId id="271" r:id="rId18"/>
    <p:sldId id="272" r:id="rId19"/>
    <p:sldId id="273" r:id="rId20"/>
    <p:sldId id="274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BA5A9-4B84-4DA9-8026-BC910C36B66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8181B4-B786-439C-9B33-6BA4224F37D2}">
      <dgm:prSet phldrT="[Text]"/>
      <dgm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 Sticks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124A00-0E6D-4881-B9DA-1F95523DE0E0}" type="parTrans" cxnId="{7788E335-A7F9-4FDD-9CB1-1AED953752AF}">
      <dgm:prSet/>
      <dgm:spPr/>
      <dgm:t>
        <a:bodyPr/>
        <a:lstStyle/>
        <a:p>
          <a:endParaRPr lang="en-US"/>
        </a:p>
      </dgm:t>
    </dgm:pt>
    <dgm:pt modelId="{19199C69-F0B3-46CA-AE00-42A4A6033612}" type="sibTrans" cxnId="{7788E335-A7F9-4FDD-9CB1-1AED953752AF}">
      <dgm:prSet/>
      <dgm:spPr/>
      <dgm:t>
        <a:bodyPr/>
        <a:lstStyle/>
        <a:p>
          <a:endParaRPr lang="en-US"/>
        </a:p>
      </dgm:t>
    </dgm:pt>
    <dgm:pt modelId="{607DCD7D-E1CA-425E-82A7-792C302B9A3D}">
      <dgm:prSet phldrT="[Text]"/>
      <dgm:spPr>
        <a:xfrm rot="5400000">
          <a:off x="3124195" y="584210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White Sticks</a:t>
          </a:r>
          <a:endParaRPr lang="en-US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8BA042A-7001-4A29-B9B8-31F7EC81669D}" type="parTrans" cxnId="{EA6247A6-AA60-46DF-A800-5736221BCBC4}">
      <dgm:prSet/>
      <dgm:spPr/>
      <dgm:t>
        <a:bodyPr/>
        <a:lstStyle/>
        <a:p>
          <a:endParaRPr lang="en-US"/>
        </a:p>
      </dgm:t>
    </dgm:pt>
    <dgm:pt modelId="{7C046EDB-68E1-4C02-AEA1-63E55288B896}" type="sibTrans" cxnId="{EA6247A6-AA60-46DF-A800-5736221BCBC4}">
      <dgm:prSet/>
      <dgm:spPr/>
      <dgm:t>
        <a:bodyPr/>
        <a:lstStyle/>
        <a:p>
          <a:endParaRPr lang="en-US"/>
        </a:p>
      </dgm:t>
    </dgm:pt>
    <dgm:pt modelId="{47675B38-C0EE-4C43-93AF-1C38AB655DC9}" type="pres">
      <dgm:prSet presAssocID="{B40BA5A9-4B84-4DA9-8026-BC910C36B6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B45501-BD74-4319-AE02-7C0CC9F31DA0}" type="pres">
      <dgm:prSet presAssocID="{F48181B4-B786-439C-9B33-6BA4224F37D2}" presName="arrow" presStyleLbl="node1" presStyleIdx="0" presStyleCnt="2" custRadScaleRad="123947" custRadScaleInc="-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0EDA8-606A-4727-B003-3560EC7F49EC}" type="pres">
      <dgm:prSet presAssocID="{607DCD7D-E1CA-425E-82A7-792C302B9A3D}" presName="arrow" presStyleLbl="node1" presStyleIdx="1" presStyleCnt="2" custRadScaleRad="98508" custRadScaleInc="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8E335-A7F9-4FDD-9CB1-1AED953752AF}" srcId="{B40BA5A9-4B84-4DA9-8026-BC910C36B66F}" destId="{F48181B4-B786-439C-9B33-6BA4224F37D2}" srcOrd="0" destOrd="0" parTransId="{F0124A00-0E6D-4881-B9DA-1F95523DE0E0}" sibTransId="{19199C69-F0B3-46CA-AE00-42A4A6033612}"/>
    <dgm:cxn modelId="{CAD3DB40-6616-4C12-B461-BBF825074587}" type="presOf" srcId="{F48181B4-B786-439C-9B33-6BA4224F37D2}" destId="{01B45501-BD74-4319-AE02-7C0CC9F31DA0}" srcOrd="0" destOrd="0" presId="urn:microsoft.com/office/officeart/2005/8/layout/arrow5"/>
    <dgm:cxn modelId="{0147E1F8-04E6-483E-934B-34625DB8B09D}" type="presOf" srcId="{B40BA5A9-4B84-4DA9-8026-BC910C36B66F}" destId="{47675B38-C0EE-4C43-93AF-1C38AB655DC9}" srcOrd="0" destOrd="0" presId="urn:microsoft.com/office/officeart/2005/8/layout/arrow5"/>
    <dgm:cxn modelId="{83E26597-E354-43C7-A663-91F636BBCBBE}" type="presOf" srcId="{607DCD7D-E1CA-425E-82A7-792C302B9A3D}" destId="{9B00EDA8-606A-4727-B003-3560EC7F49EC}" srcOrd="0" destOrd="0" presId="urn:microsoft.com/office/officeart/2005/8/layout/arrow5"/>
    <dgm:cxn modelId="{EA6247A6-AA60-46DF-A800-5736221BCBC4}" srcId="{B40BA5A9-4B84-4DA9-8026-BC910C36B66F}" destId="{607DCD7D-E1CA-425E-82A7-792C302B9A3D}" srcOrd="1" destOrd="0" parTransId="{E8BA042A-7001-4A29-B9B8-31F7EC81669D}" sibTransId="{7C046EDB-68E1-4C02-AEA1-63E55288B896}"/>
    <dgm:cxn modelId="{6950C034-3BF4-4613-9957-C4B95EE123B0}" type="presParOf" srcId="{47675B38-C0EE-4C43-93AF-1C38AB655DC9}" destId="{01B45501-BD74-4319-AE02-7C0CC9F31DA0}" srcOrd="0" destOrd="0" presId="urn:microsoft.com/office/officeart/2005/8/layout/arrow5"/>
    <dgm:cxn modelId="{E48CB051-5188-408C-9379-82B577360D15}" type="presParOf" srcId="{47675B38-C0EE-4C43-93AF-1C38AB655DC9}" destId="{9B00EDA8-606A-4727-B003-3560EC7F49E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3383B-353C-490A-8AC4-D1FA90A16F2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6C49A40-1F49-4556-A2A2-B45A2BC1EB5F}">
      <dgm:prSet phldrT="[Text]" phldr="1"/>
      <dgm:spPr/>
      <dgm:t>
        <a:bodyPr/>
        <a:lstStyle/>
        <a:p>
          <a:endParaRPr lang="en-US" dirty="0"/>
        </a:p>
      </dgm:t>
    </dgm:pt>
    <dgm:pt modelId="{E90E0F9D-26BD-4801-A1AD-E6A34E85A013}" type="parTrans" cxnId="{DD84A757-37DA-4B31-B178-FC069C90AD4E}">
      <dgm:prSet/>
      <dgm:spPr/>
      <dgm:t>
        <a:bodyPr/>
        <a:lstStyle/>
        <a:p>
          <a:endParaRPr lang="en-US"/>
        </a:p>
      </dgm:t>
    </dgm:pt>
    <dgm:pt modelId="{C8F3434D-1C74-4D45-A4B5-8F72986A66A3}" type="sibTrans" cxnId="{DD84A757-37DA-4B31-B178-FC069C90AD4E}">
      <dgm:prSet/>
      <dgm:spPr/>
      <dgm:t>
        <a:bodyPr/>
        <a:lstStyle/>
        <a:p>
          <a:endParaRPr lang="en-US"/>
        </a:p>
      </dgm:t>
    </dgm:pt>
    <dgm:pt modelId="{8B3C3F3E-A958-47AC-AE3E-2D1A41889A93}">
      <dgm:prSet phldrT="[Text]" phldr="1"/>
      <dgm:spPr/>
      <dgm:t>
        <a:bodyPr/>
        <a:lstStyle/>
        <a:p>
          <a:endParaRPr lang="en-US"/>
        </a:p>
      </dgm:t>
    </dgm:pt>
    <dgm:pt modelId="{4BF444A9-796C-4CF2-98AF-A13A39E460AA}" type="parTrans" cxnId="{AEEA2554-DAB9-4A9B-BF62-DFBDD6EC4522}">
      <dgm:prSet/>
      <dgm:spPr/>
      <dgm:t>
        <a:bodyPr/>
        <a:lstStyle/>
        <a:p>
          <a:endParaRPr lang="en-US"/>
        </a:p>
      </dgm:t>
    </dgm:pt>
    <dgm:pt modelId="{E2EBAAD5-F8F0-4F0B-9E54-78D1A6100B02}" type="sibTrans" cxnId="{AEEA2554-DAB9-4A9B-BF62-DFBDD6EC4522}">
      <dgm:prSet/>
      <dgm:spPr/>
      <dgm:t>
        <a:bodyPr/>
        <a:lstStyle/>
        <a:p>
          <a:endParaRPr lang="en-US"/>
        </a:p>
      </dgm:t>
    </dgm:pt>
    <dgm:pt modelId="{B1538CAE-A1B4-4705-AEA1-B475C9E5DC43}">
      <dgm:prSet phldrT="[Text]" phldr="1"/>
      <dgm:spPr/>
      <dgm:t>
        <a:bodyPr/>
        <a:lstStyle/>
        <a:p>
          <a:endParaRPr lang="en-US"/>
        </a:p>
      </dgm:t>
    </dgm:pt>
    <dgm:pt modelId="{F648F6AF-B6CD-4FF3-B66B-3CB8ECF953E4}" type="parTrans" cxnId="{163E9DA7-8801-4EE5-B76C-B904906270C0}">
      <dgm:prSet/>
      <dgm:spPr/>
      <dgm:t>
        <a:bodyPr/>
        <a:lstStyle/>
        <a:p>
          <a:endParaRPr lang="en-US"/>
        </a:p>
      </dgm:t>
    </dgm:pt>
    <dgm:pt modelId="{33623DFA-0059-40F4-8F7B-96394BA8F4EB}" type="sibTrans" cxnId="{163E9DA7-8801-4EE5-B76C-B904906270C0}">
      <dgm:prSet/>
      <dgm:spPr/>
      <dgm:t>
        <a:bodyPr/>
        <a:lstStyle/>
        <a:p>
          <a:endParaRPr lang="en-US"/>
        </a:p>
      </dgm:t>
    </dgm:pt>
    <dgm:pt modelId="{F39B065B-9AF7-4BAE-B691-BF8B11D205D8}">
      <dgm:prSet phldrT="[Text]" phldr="1"/>
      <dgm:spPr/>
      <dgm:t>
        <a:bodyPr/>
        <a:lstStyle/>
        <a:p>
          <a:endParaRPr lang="en-US"/>
        </a:p>
      </dgm:t>
    </dgm:pt>
    <dgm:pt modelId="{D638287F-D53C-44DB-9380-C0B4B90AF200}" type="parTrans" cxnId="{B248968A-B9A3-4C60-9E0A-16A8AFC8CB42}">
      <dgm:prSet/>
      <dgm:spPr/>
      <dgm:t>
        <a:bodyPr/>
        <a:lstStyle/>
        <a:p>
          <a:endParaRPr lang="en-US"/>
        </a:p>
      </dgm:t>
    </dgm:pt>
    <dgm:pt modelId="{ADD596FD-782E-4970-AB9B-8E0C211A90E7}" type="sibTrans" cxnId="{B248968A-B9A3-4C60-9E0A-16A8AFC8CB42}">
      <dgm:prSet/>
      <dgm:spPr/>
      <dgm:t>
        <a:bodyPr/>
        <a:lstStyle/>
        <a:p>
          <a:endParaRPr lang="en-US"/>
        </a:p>
      </dgm:t>
    </dgm:pt>
    <dgm:pt modelId="{6A7C97DE-4C44-46EC-818F-CC40B6D84D5C}">
      <dgm:prSet phldrT="[Text]" phldr="1"/>
      <dgm:spPr/>
      <dgm:t>
        <a:bodyPr/>
        <a:lstStyle/>
        <a:p>
          <a:endParaRPr lang="en-US"/>
        </a:p>
      </dgm:t>
    </dgm:pt>
    <dgm:pt modelId="{8FBD3EEA-006D-49C8-81AA-2414DA585001}" type="parTrans" cxnId="{C06DFF09-C41F-4881-AA8D-F6705666C108}">
      <dgm:prSet/>
      <dgm:spPr/>
      <dgm:t>
        <a:bodyPr/>
        <a:lstStyle/>
        <a:p>
          <a:endParaRPr lang="en-US"/>
        </a:p>
      </dgm:t>
    </dgm:pt>
    <dgm:pt modelId="{FDB5BEAB-CF54-4C6B-82FA-C0B25AF4091F}" type="sibTrans" cxnId="{C06DFF09-C41F-4881-AA8D-F6705666C108}">
      <dgm:prSet/>
      <dgm:spPr/>
      <dgm:t>
        <a:bodyPr/>
        <a:lstStyle/>
        <a:p>
          <a:endParaRPr lang="en-US"/>
        </a:p>
      </dgm:t>
    </dgm:pt>
    <dgm:pt modelId="{4484FBA9-019E-4971-80FD-9B1632228847}" type="pres">
      <dgm:prSet presAssocID="{1C53383B-353C-490A-8AC4-D1FA90A16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5B750-5413-4E0E-9651-1A1EC2585854}" type="pres">
      <dgm:prSet presAssocID="{46C49A40-1F49-4556-A2A2-B45A2BC1EB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F751-2587-4E29-961E-14633402F33D}" type="pres">
      <dgm:prSet presAssocID="{C8F3434D-1C74-4D45-A4B5-8F72986A66A3}" presName="sibTrans" presStyleCnt="0"/>
      <dgm:spPr/>
    </dgm:pt>
    <dgm:pt modelId="{7C024AE5-4C51-40B6-9879-4ECEC28597BC}" type="pres">
      <dgm:prSet presAssocID="{8B3C3F3E-A958-47AC-AE3E-2D1A41889A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F48F1-B4AF-4F37-A1C6-9564998C3F62}" type="pres">
      <dgm:prSet presAssocID="{E2EBAAD5-F8F0-4F0B-9E54-78D1A6100B02}" presName="sibTrans" presStyleCnt="0"/>
      <dgm:spPr/>
    </dgm:pt>
    <dgm:pt modelId="{6550044E-FFB9-41C7-AC37-63954731442D}" type="pres">
      <dgm:prSet presAssocID="{B1538CAE-A1B4-4705-AEA1-B475C9E5DC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23C5F-D897-4CB3-842B-0176B2899E39}" type="pres">
      <dgm:prSet presAssocID="{33623DFA-0059-40F4-8F7B-96394BA8F4EB}" presName="sibTrans" presStyleCnt="0"/>
      <dgm:spPr/>
    </dgm:pt>
    <dgm:pt modelId="{2E9EBEC3-A4D7-4040-BD43-FF5633632036}" type="pres">
      <dgm:prSet presAssocID="{F39B065B-9AF7-4BAE-B691-BF8B11D205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2CFC1-91FC-4E5C-9ED0-79E6C3E30937}" type="pres">
      <dgm:prSet presAssocID="{ADD596FD-782E-4970-AB9B-8E0C211A90E7}" presName="sibTrans" presStyleCnt="0"/>
      <dgm:spPr/>
    </dgm:pt>
    <dgm:pt modelId="{C175D845-F547-4AFB-9CE1-F9B08B9E9612}" type="pres">
      <dgm:prSet presAssocID="{6A7C97DE-4C44-46EC-818F-CC40B6D84D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DF351-6222-47B9-B764-74E3D9B7BF71}" type="presOf" srcId="{1C53383B-353C-490A-8AC4-D1FA90A16F2A}" destId="{4484FBA9-019E-4971-80FD-9B1632228847}" srcOrd="0" destOrd="0" presId="urn:microsoft.com/office/officeart/2005/8/layout/default#1"/>
    <dgm:cxn modelId="{87FA59B4-2B6F-47D7-BA12-357BB187458F}" type="presOf" srcId="{6A7C97DE-4C44-46EC-818F-CC40B6D84D5C}" destId="{C175D845-F547-4AFB-9CE1-F9B08B9E9612}" srcOrd="0" destOrd="0" presId="urn:microsoft.com/office/officeart/2005/8/layout/default#1"/>
    <dgm:cxn modelId="{163E9DA7-8801-4EE5-B76C-B904906270C0}" srcId="{1C53383B-353C-490A-8AC4-D1FA90A16F2A}" destId="{B1538CAE-A1B4-4705-AEA1-B475C9E5DC43}" srcOrd="2" destOrd="0" parTransId="{F648F6AF-B6CD-4FF3-B66B-3CB8ECF953E4}" sibTransId="{33623DFA-0059-40F4-8F7B-96394BA8F4EB}"/>
    <dgm:cxn modelId="{E8619895-D06A-4D35-826A-DBEA8EB367E3}" type="presOf" srcId="{46C49A40-1F49-4556-A2A2-B45A2BC1EB5F}" destId="{1035B750-5413-4E0E-9651-1A1EC2585854}" srcOrd="0" destOrd="0" presId="urn:microsoft.com/office/officeart/2005/8/layout/default#1"/>
    <dgm:cxn modelId="{3C7A73EF-5B83-4514-9185-9BBBCADBF575}" type="presOf" srcId="{8B3C3F3E-A958-47AC-AE3E-2D1A41889A93}" destId="{7C024AE5-4C51-40B6-9879-4ECEC28597BC}" srcOrd="0" destOrd="0" presId="urn:microsoft.com/office/officeart/2005/8/layout/default#1"/>
    <dgm:cxn modelId="{DD84A757-37DA-4B31-B178-FC069C90AD4E}" srcId="{1C53383B-353C-490A-8AC4-D1FA90A16F2A}" destId="{46C49A40-1F49-4556-A2A2-B45A2BC1EB5F}" srcOrd="0" destOrd="0" parTransId="{E90E0F9D-26BD-4801-A1AD-E6A34E85A013}" sibTransId="{C8F3434D-1C74-4D45-A4B5-8F72986A66A3}"/>
    <dgm:cxn modelId="{AEEA2554-DAB9-4A9B-BF62-DFBDD6EC4522}" srcId="{1C53383B-353C-490A-8AC4-D1FA90A16F2A}" destId="{8B3C3F3E-A958-47AC-AE3E-2D1A41889A93}" srcOrd="1" destOrd="0" parTransId="{4BF444A9-796C-4CF2-98AF-A13A39E460AA}" sibTransId="{E2EBAAD5-F8F0-4F0B-9E54-78D1A6100B02}"/>
    <dgm:cxn modelId="{C06DFF09-C41F-4881-AA8D-F6705666C108}" srcId="{1C53383B-353C-490A-8AC4-D1FA90A16F2A}" destId="{6A7C97DE-4C44-46EC-818F-CC40B6D84D5C}" srcOrd="4" destOrd="0" parTransId="{8FBD3EEA-006D-49C8-81AA-2414DA585001}" sibTransId="{FDB5BEAB-CF54-4C6B-82FA-C0B25AF4091F}"/>
    <dgm:cxn modelId="{F06952EC-848D-4743-931A-06FDA5438A0B}" type="presOf" srcId="{F39B065B-9AF7-4BAE-B691-BF8B11D205D8}" destId="{2E9EBEC3-A4D7-4040-BD43-FF5633632036}" srcOrd="0" destOrd="0" presId="urn:microsoft.com/office/officeart/2005/8/layout/default#1"/>
    <dgm:cxn modelId="{B248968A-B9A3-4C60-9E0A-16A8AFC8CB42}" srcId="{1C53383B-353C-490A-8AC4-D1FA90A16F2A}" destId="{F39B065B-9AF7-4BAE-B691-BF8B11D205D8}" srcOrd="3" destOrd="0" parTransId="{D638287F-D53C-44DB-9380-C0B4B90AF200}" sibTransId="{ADD596FD-782E-4970-AB9B-8E0C211A90E7}"/>
    <dgm:cxn modelId="{8DD30FB4-16C5-4542-9E3E-3D81A19F19A1}" type="presOf" srcId="{B1538CAE-A1B4-4705-AEA1-B475C9E5DC43}" destId="{6550044E-FFB9-41C7-AC37-63954731442D}" srcOrd="0" destOrd="0" presId="urn:microsoft.com/office/officeart/2005/8/layout/default#1"/>
    <dgm:cxn modelId="{EC475BE9-3888-41D9-BC9D-FFD6F65B1837}" type="presParOf" srcId="{4484FBA9-019E-4971-80FD-9B1632228847}" destId="{1035B750-5413-4E0E-9651-1A1EC2585854}" srcOrd="0" destOrd="0" presId="urn:microsoft.com/office/officeart/2005/8/layout/default#1"/>
    <dgm:cxn modelId="{332C6879-FDC5-4B70-B004-85AC2CF25ADE}" type="presParOf" srcId="{4484FBA9-019E-4971-80FD-9B1632228847}" destId="{3255F751-2587-4E29-961E-14633402F33D}" srcOrd="1" destOrd="0" presId="urn:microsoft.com/office/officeart/2005/8/layout/default#1"/>
    <dgm:cxn modelId="{52126F5C-CD2C-4063-8B39-C62FA925CA97}" type="presParOf" srcId="{4484FBA9-019E-4971-80FD-9B1632228847}" destId="{7C024AE5-4C51-40B6-9879-4ECEC28597BC}" srcOrd="2" destOrd="0" presId="urn:microsoft.com/office/officeart/2005/8/layout/default#1"/>
    <dgm:cxn modelId="{A76ECD64-2AAC-436D-9866-31F66113EAF2}" type="presParOf" srcId="{4484FBA9-019E-4971-80FD-9B1632228847}" destId="{EA3F48F1-B4AF-4F37-A1C6-9564998C3F62}" srcOrd="3" destOrd="0" presId="urn:microsoft.com/office/officeart/2005/8/layout/default#1"/>
    <dgm:cxn modelId="{227D584F-1CD2-4430-B388-30F84981EAA7}" type="presParOf" srcId="{4484FBA9-019E-4971-80FD-9B1632228847}" destId="{6550044E-FFB9-41C7-AC37-63954731442D}" srcOrd="4" destOrd="0" presId="urn:microsoft.com/office/officeart/2005/8/layout/default#1"/>
    <dgm:cxn modelId="{51B94A11-32A4-46A5-B8AB-CCBBFC0CE598}" type="presParOf" srcId="{4484FBA9-019E-4971-80FD-9B1632228847}" destId="{A1D23C5F-D897-4CB3-842B-0176B2899E39}" srcOrd="5" destOrd="0" presId="urn:microsoft.com/office/officeart/2005/8/layout/default#1"/>
    <dgm:cxn modelId="{065EB705-6434-48B4-8AE7-76BEDED538BE}" type="presParOf" srcId="{4484FBA9-019E-4971-80FD-9B1632228847}" destId="{2E9EBEC3-A4D7-4040-BD43-FF5633632036}" srcOrd="6" destOrd="0" presId="urn:microsoft.com/office/officeart/2005/8/layout/default#1"/>
    <dgm:cxn modelId="{969F2C34-00E6-465B-B94E-68FF01923F58}" type="presParOf" srcId="{4484FBA9-019E-4971-80FD-9B1632228847}" destId="{6032CFC1-91FC-4E5C-9ED0-79E6C3E30937}" srcOrd="7" destOrd="0" presId="urn:microsoft.com/office/officeart/2005/8/layout/default#1"/>
    <dgm:cxn modelId="{BC5535BE-319E-455F-B2FE-8595B668661E}" type="presParOf" srcId="{4484FBA9-019E-4971-80FD-9B1632228847}" destId="{C175D845-F547-4AFB-9CE1-F9B08B9E961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45501-BD74-4319-AE02-7C0CC9F31DA0}">
      <dsp:nvSpPr>
        <dsp:cNvPr id="0" name=""/>
        <dsp:cNvSpPr/>
      </dsp:nvSpPr>
      <dsp:spPr>
        <a:xfrm rot="16200000">
          <a:off x="0" y="481089"/>
          <a:ext cx="2394272" cy="2394272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 Sticks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0" y="1079657"/>
        <a:ext cx="1975274" cy="1197136"/>
      </dsp:txXfrm>
    </dsp:sp>
    <dsp:sp modelId="{9B00EDA8-606A-4727-B003-3560EC7F49EC}">
      <dsp:nvSpPr>
        <dsp:cNvPr id="0" name=""/>
        <dsp:cNvSpPr/>
      </dsp:nvSpPr>
      <dsp:spPr>
        <a:xfrm rot="5400000">
          <a:off x="2538409" y="474671"/>
          <a:ext cx="2394272" cy="2394272"/>
        </a:xfrm>
        <a:prstGeom prst="downArrow">
          <a:avLst>
            <a:gd name="adj1" fmla="val 50000"/>
            <a:gd name="adj2" fmla="val 35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White Sticks</a:t>
          </a:r>
          <a:endParaRPr lang="en-US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2957407" y="1073239"/>
        <a:ext cx="1975274" cy="1197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5B750-5413-4E0E-9651-1A1EC2585854}">
      <dsp:nvSpPr>
        <dsp:cNvPr id="0" name=""/>
        <dsp:cNvSpPr/>
      </dsp:nvSpPr>
      <dsp:spPr>
        <a:xfrm>
          <a:off x="4888" y="18"/>
          <a:ext cx="35941" cy="2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88" y="18"/>
        <a:ext cx="35941" cy="21564"/>
      </dsp:txXfrm>
    </dsp:sp>
    <dsp:sp modelId="{7C024AE5-4C51-40B6-9879-4ECEC28597BC}">
      <dsp:nvSpPr>
        <dsp:cNvPr id="0" name=""/>
        <dsp:cNvSpPr/>
      </dsp:nvSpPr>
      <dsp:spPr>
        <a:xfrm>
          <a:off x="4888" y="25177"/>
          <a:ext cx="35941" cy="2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8" y="25177"/>
        <a:ext cx="35941" cy="21564"/>
      </dsp:txXfrm>
    </dsp:sp>
    <dsp:sp modelId="{6550044E-FFB9-41C7-AC37-63954731442D}">
      <dsp:nvSpPr>
        <dsp:cNvPr id="0" name=""/>
        <dsp:cNvSpPr/>
      </dsp:nvSpPr>
      <dsp:spPr>
        <a:xfrm>
          <a:off x="4888" y="50336"/>
          <a:ext cx="35941" cy="2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8" y="50336"/>
        <a:ext cx="35941" cy="21564"/>
      </dsp:txXfrm>
    </dsp:sp>
    <dsp:sp modelId="{2E9EBEC3-A4D7-4040-BD43-FF5633632036}">
      <dsp:nvSpPr>
        <dsp:cNvPr id="0" name=""/>
        <dsp:cNvSpPr/>
      </dsp:nvSpPr>
      <dsp:spPr>
        <a:xfrm>
          <a:off x="4888" y="75494"/>
          <a:ext cx="35941" cy="2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8" y="75494"/>
        <a:ext cx="35941" cy="21564"/>
      </dsp:txXfrm>
    </dsp:sp>
    <dsp:sp modelId="{C175D845-F547-4AFB-9CE1-F9B08B9E9612}">
      <dsp:nvSpPr>
        <dsp:cNvPr id="0" name=""/>
        <dsp:cNvSpPr/>
      </dsp:nvSpPr>
      <dsp:spPr>
        <a:xfrm>
          <a:off x="4888" y="100653"/>
          <a:ext cx="35941" cy="2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8" y="100653"/>
        <a:ext cx="35941" cy="2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C120-270A-4A8B-AB87-93E2DED8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2151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D240-AAE8-45FB-AA2D-A8E18838B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2086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1369-FAFF-4579-9C0D-E797018487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FC2D-1293-44D9-B881-4D0C29ED4E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7580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6E79-6426-4C08-8AA5-97984370B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F625-D988-44FE-96CE-43DAE7B527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44894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318B-6210-4B0E-BD6A-6A441B39B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1B04-F6B5-4AD1-8D8A-12D8AA64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23793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168C-00C8-4EC7-8ADA-6D9EBDCF58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E305-025D-4F90-A65E-06CC898F79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41569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6E41-F81F-4BE4-A470-C7DDBC6C5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36D2-5542-4EF6-8960-7455710C2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7450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F6E9-E90E-485C-9B26-6E0E4B7275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7A25-3CAC-48C6-B64A-58B60332E3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5909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4829-D85C-4190-8D57-DEF4C05F0D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BE7F-FB05-4699-B5A4-D34366E0C5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9477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DACE-B96B-477E-8983-726C524FF3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A9E1-8BFC-4263-B8A9-8904377BE0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44255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6B1C-3D9F-4FE5-9FFF-5F4CF0FD59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1327-2AB4-44D3-AAE5-44C7D7D2F7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84944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973B-B880-454F-B31C-83998DBF54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40C2-CFB8-465C-B101-E4D4F6961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18218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7D86-4A5E-40D2-AB35-30E64F5246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6E7B-E9EA-446F-9389-816D225D6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42332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53A12-F7EC-450D-904D-88C6FFDD02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3FED55-CE0B-4151-AE25-8A3AE4CCF9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9E4794-0FBB-4B13-93FC-5F8E2F72FC2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12A47F1-0FE3-4237-B2F0-E4C0DFBBD7E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01A4ED3-0B2F-4A0D-9CCA-8B55C29037B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380027-102E-4BB1-902B-DF4338353CC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7CA7E-A72F-41F5-A47E-EFD69108DD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5D96C9B-A8B6-4F73-8B74-8134D213236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6300C96-BFE4-4978-9DA9-80EE036026A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A0C25-C642-4701-A916-4A12BED4BF6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B93F2-709C-4728-8A42-C89BB568874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D240-AAE8-45FB-AA2D-A8E18838B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8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 spd="slow">
    <p:split orient="vert"/>
  </p:transition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86B72-E88A-4650-955B-D4223A01BD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5483F-945D-41EC-9ECC-C1FC137DF5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4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D43296A-8911-4C03-981C-AFF12123E6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74C67A7-2E5D-4F93-ACDC-906250E70A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slow">
    <p:split orient="vert"/>
  </p:transition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6: Growth &amp; Expansion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Removal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016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quoyah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41839" y="1463675"/>
            <a:ext cx="3403747" cy="4287838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 smtClean="0"/>
              <a:t>Wished to show that they were “civilized” like whites.</a:t>
            </a:r>
          </a:p>
          <a:p>
            <a:pPr lvl="1"/>
            <a:r>
              <a:rPr lang="en-US" sz="2400" dirty="0" smtClean="0"/>
              <a:t>Created an advanced society with an independent government, capital city of New </a:t>
            </a:r>
            <a:r>
              <a:rPr lang="en-US" sz="2400" dirty="0" err="1" smtClean="0"/>
              <a:t>Echota</a:t>
            </a:r>
            <a:r>
              <a:rPr lang="en-US" sz="2400" dirty="0" smtClean="0"/>
              <a:t>, and a constitution</a:t>
            </a:r>
          </a:p>
          <a:p>
            <a:pPr lvl="1"/>
            <a:r>
              <a:rPr lang="en-US" sz="2400" dirty="0" smtClean="0"/>
              <a:t>Sequoyah – developed the Cherokee SYLLABARY.  </a:t>
            </a:r>
          </a:p>
          <a:p>
            <a:pPr lvl="2"/>
            <a:r>
              <a:rPr lang="en-US" sz="2400" dirty="0" smtClean="0"/>
              <a:t>First native written language.</a:t>
            </a:r>
          </a:p>
          <a:p>
            <a:pPr lvl="2"/>
            <a:r>
              <a:rPr lang="en-US" sz="2400" dirty="0" smtClean="0"/>
              <a:t>Used it to create a library.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Cherokee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162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1524000"/>
            <a:ext cx="3886200" cy="42885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Cherokee Phoenix</a:t>
            </a:r>
          </a:p>
          <a:p>
            <a:pPr lvl="1"/>
            <a:r>
              <a:rPr lang="en-US" sz="2400" dirty="0" smtClean="0"/>
              <a:t>Cherokee Newspaper.</a:t>
            </a:r>
          </a:p>
          <a:p>
            <a:pPr lvl="1"/>
            <a:r>
              <a:rPr lang="en-US" sz="2400" dirty="0" smtClean="0"/>
              <a:t>Was bilingual (written in Cherokee and English)</a:t>
            </a:r>
          </a:p>
          <a:p>
            <a:pPr lvl="1"/>
            <a:r>
              <a:rPr lang="en-US" sz="2400" dirty="0" smtClean="0"/>
              <a:t>Edited by Elias </a:t>
            </a:r>
            <a:r>
              <a:rPr lang="en-US" sz="2400" dirty="0" err="1" smtClean="0"/>
              <a:t>Boudinot</a:t>
            </a:r>
            <a:endParaRPr lang="en-US" sz="2400" dirty="0"/>
          </a:p>
        </p:txBody>
      </p:sp>
      <p:pic>
        <p:nvPicPr>
          <p:cNvPr id="5" name="Content Placeholder 4" descr="newspaper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2426" y="1639815"/>
            <a:ext cx="3381374" cy="39961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Cherokee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185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</p:nvPr>
        </p:nvGraphicFramePr>
        <p:xfrm flipV="1">
          <a:off x="4648200" y="6126163"/>
          <a:ext cx="45719" cy="12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Cherokee Government</a:t>
            </a:r>
          </a:p>
          <a:p>
            <a:pPr lvl="1"/>
            <a:r>
              <a:rPr lang="en-US" sz="2400" dirty="0" smtClean="0"/>
              <a:t>New </a:t>
            </a:r>
            <a:r>
              <a:rPr lang="en-US" sz="2400" dirty="0" err="1" smtClean="0"/>
              <a:t>Echota</a:t>
            </a:r>
            <a:r>
              <a:rPr lang="en-US" sz="2400" dirty="0" smtClean="0"/>
              <a:t> became the capital, which contained a library and printing press.</a:t>
            </a:r>
          </a:p>
          <a:p>
            <a:pPr lvl="1"/>
            <a:r>
              <a:rPr lang="en-US" sz="2400" dirty="0" smtClean="0"/>
              <a:t>Created a constitution with three branches of government and bicameral legislature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Cherokee Nation</a:t>
            </a:r>
            <a:endParaRPr lang="en-US" dirty="0"/>
          </a:p>
        </p:txBody>
      </p:sp>
      <p:pic>
        <p:nvPicPr>
          <p:cNvPr id="6" name="Picture 5" descr="NewEcho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667000"/>
            <a:ext cx="3492500" cy="17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31" y="1981200"/>
            <a:ext cx="3874994" cy="3200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8615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 1791, the U.S. government signed a treaty guaranteeing that the Cherokee nation could be independent and have its own government.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 1828, Georgia lawmakers reversed that agreement, saying that  state laws were now in effect in Cherokee lands.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Cherokee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1955"/>
          <a:stretch>
            <a:fillRect/>
          </a:stretch>
        </p:blipFill>
        <p:spPr/>
      </p:pic>
      <p:sp>
        <p:nvSpPr>
          <p:cNvPr id="614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81000" y="838200"/>
            <a:ext cx="4572000" cy="4952999"/>
          </a:xfrm>
        </p:spPr>
        <p:txBody>
          <a:bodyPr>
            <a:normAutofit fontScale="70000" lnSpcReduction="20000"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Son of a Scottish father and a part-Cherokee, part-Scottish mother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Helped create a Cherokee Constitution.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Argued the case for the Cherokee nation before the Supreme Court</a:t>
            </a:r>
            <a:endParaRPr lang="en-US" sz="2800" dirty="0" smtClean="0">
              <a:cs typeface="Times New Roman" pitchFamily="18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Was unable to convince the U.S. government to rescind (cancel) the Compact of 1802.</a:t>
            </a:r>
            <a:endParaRPr lang="en-US" sz="2800" dirty="0" smtClean="0">
              <a:cs typeface="Times New Roman" pitchFamily="18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Guided the Cherokee through the difficult Trail of Tears march to Oklahoma.</a:t>
            </a:r>
            <a:r>
              <a:rPr lang="en-US" sz="2800" dirty="0" smtClean="0"/>
              <a:t>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75208"/>
            <a:ext cx="4572000" cy="7153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John Ross</a:t>
            </a:r>
          </a:p>
        </p:txBody>
      </p:sp>
    </p:spTree>
    <p:extLst>
      <p:ext uri="{BB962C8B-B14F-4D97-AF65-F5344CB8AC3E}">
        <p14:creationId xmlns:p14="http://schemas.microsoft.com/office/powerpoint/2010/main" val="1154278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Gold Leads to Conflict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981200"/>
            <a:ext cx="5181600" cy="41148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Gold was discovered on Cherokee lands near Dahlonega, GA in1829.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Prospectors rushed there ignoring Cherokee territorial rights.</a:t>
            </a:r>
          </a:p>
        </p:txBody>
      </p:sp>
      <p:pic>
        <p:nvPicPr>
          <p:cNvPr id="10244" name="Picture 4" descr="Dahlonega-Min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81200"/>
            <a:ext cx="3175000" cy="4038600"/>
          </a:xfrm>
        </p:spPr>
      </p:pic>
    </p:spTree>
    <p:extLst>
      <p:ext uri="{BB962C8B-B14F-4D97-AF65-F5344CB8AC3E}">
        <p14:creationId xmlns:p14="http://schemas.microsoft.com/office/powerpoint/2010/main" val="4145218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Indian Removal Act- 1830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sz="quarter" idx="4294967295"/>
          </p:nvPr>
        </p:nvSpPr>
        <p:spPr>
          <a:xfrm>
            <a:off x="152400" y="1600200"/>
            <a:ext cx="8991600" cy="40386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/>
              <a:t>President Andrew Jackson supported Georgia’s interests in removing the Cherokee from their land.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/>
              <a:t>The Indian Removal Act was enacted to remove all Indians from Georgia and settle them on land west of the Mississippi.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3263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z.about.com/d/architecture/1/0/v/K/gilbert-supremecourt-loc-5a47955r-theodor-horydczak.jpg"/>
          <p:cNvPicPr>
            <a:picLocks noChangeAspect="1" noChangeArrowheads="1"/>
          </p:cNvPicPr>
          <p:nvPr/>
        </p:nvPicPr>
        <p:blipFill>
          <a:blip r:embed="rId2">
            <a:lum bright="14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rbel" pitchFamily="34" charset="0"/>
                <a:cs typeface="Arial" charset="0"/>
              </a:rPr>
              <a:t>U.S</a:t>
            </a:r>
            <a:r>
              <a:rPr lang="en-US" b="1" dirty="0">
                <a:latin typeface="Corbel" pitchFamily="34" charset="0"/>
                <a:cs typeface="Arial" charset="0"/>
              </a:rPr>
              <a:t>. Supreme Court case to decide if the Cherokee had the right of sovereignty.</a:t>
            </a:r>
            <a:r>
              <a:rPr lang="en-US" b="1" dirty="0">
                <a:latin typeface="Corbe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>
                <a:latin typeface="Corbel" pitchFamily="34" charset="0"/>
                <a:cs typeface="Arial" charset="0"/>
              </a:rPr>
              <a:t>Chief Justice </a:t>
            </a:r>
            <a:r>
              <a:rPr lang="en-US" b="1" i="1" dirty="0">
                <a:latin typeface="Corbel" pitchFamily="34" charset="0"/>
                <a:cs typeface="Arial" charset="0"/>
              </a:rPr>
              <a:t>John Marshall</a:t>
            </a:r>
            <a:r>
              <a:rPr lang="en-US" b="1" dirty="0">
                <a:latin typeface="Corbel" pitchFamily="34" charset="0"/>
                <a:cs typeface="Arial" charset="0"/>
              </a:rPr>
              <a:t> decided in the Cherokee’s favor.</a:t>
            </a:r>
            <a:r>
              <a:rPr lang="en-US" b="1" dirty="0">
                <a:latin typeface="Corbe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>
                <a:latin typeface="Corbel" pitchFamily="34" charset="0"/>
                <a:cs typeface="Arial" charset="0"/>
              </a:rPr>
              <a:t>President</a:t>
            </a:r>
            <a:r>
              <a:rPr lang="en-US" b="1" i="1" dirty="0">
                <a:solidFill>
                  <a:srgbClr val="FFFF00"/>
                </a:solidFill>
                <a:latin typeface="Corbel" pitchFamily="34" charset="0"/>
                <a:cs typeface="Arial" charset="0"/>
              </a:rPr>
              <a:t> </a:t>
            </a:r>
            <a:r>
              <a:rPr lang="en-US" b="1" i="1" dirty="0">
                <a:latin typeface="Corbel" pitchFamily="34" charset="0"/>
                <a:cs typeface="Arial" charset="0"/>
              </a:rPr>
              <a:t>Andrew Jackson</a:t>
            </a:r>
            <a:r>
              <a:rPr lang="en-US" b="1" dirty="0">
                <a:latin typeface="Corbel" pitchFamily="34" charset="0"/>
                <a:cs typeface="Arial" charset="0"/>
              </a:rPr>
              <a:t> refused to enforce the </a:t>
            </a:r>
            <a:r>
              <a:rPr lang="en-US" b="1" dirty="0" smtClean="0">
                <a:latin typeface="Corbel" pitchFamily="34" charset="0"/>
                <a:cs typeface="Arial" charset="0"/>
              </a:rPr>
              <a:t>ruling and ordered that the Indians be removed.</a:t>
            </a:r>
            <a:endParaRPr lang="en-US" b="1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b="1" dirty="0">
                <a:latin typeface="Corbel" pitchFamily="34" charset="0"/>
                <a:cs typeface="Arial" charset="0"/>
              </a:rPr>
              <a:t>Georgians ignored </a:t>
            </a:r>
            <a:r>
              <a:rPr lang="en-US" b="1">
                <a:latin typeface="Corbel" pitchFamily="34" charset="0"/>
                <a:cs typeface="Arial" charset="0"/>
              </a:rPr>
              <a:t>the </a:t>
            </a:r>
            <a:r>
              <a:rPr lang="en-US" b="1" smtClean="0">
                <a:latin typeface="Corbel" pitchFamily="34" charset="0"/>
                <a:cs typeface="Arial" charset="0"/>
              </a:rPr>
              <a:t>ruling </a:t>
            </a:r>
            <a:r>
              <a:rPr lang="en-US" b="1" dirty="0">
                <a:latin typeface="Corbel" pitchFamily="34" charset="0"/>
                <a:cs typeface="Arial" charset="0"/>
              </a:rPr>
              <a:t>and continued to move into Cherokee lands.</a:t>
            </a:r>
          </a:p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defTabSz="889000" eaLnBrk="1" hangingPunct="1">
              <a:buFont typeface="Arial" charset="0"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Worcester v. Georgia</a:t>
            </a:r>
          </a:p>
        </p:txBody>
      </p:sp>
    </p:spTree>
    <p:extLst>
      <p:ext uri="{BB962C8B-B14F-4D97-AF65-F5344CB8AC3E}">
        <p14:creationId xmlns:p14="http://schemas.microsoft.com/office/powerpoint/2010/main" val="11376879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Trail of Tears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7984" y="2057400"/>
            <a:ext cx="4495800" cy="3581400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143000"/>
            <a:ext cx="4419600" cy="57150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cs typeface="Arial" charset="0"/>
              </a:rPr>
              <a:t>John Ross and his people held out until the U.S. sent troops in 1838.</a:t>
            </a:r>
            <a:r>
              <a:rPr lang="en-US" sz="2600" dirty="0" smtClean="0"/>
              <a:t>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cs typeface="Arial" charset="0"/>
              </a:rPr>
              <a:t>The troops rounded them up and sent them to the Oklahoma Territory.</a:t>
            </a:r>
            <a:r>
              <a:rPr lang="en-US" sz="2600" dirty="0" smtClean="0"/>
              <a:t> (approx. 14,000 Cherokee)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It was winter during the 800 mile walk.</a:t>
            </a:r>
          </a:p>
        </p:txBody>
      </p:sp>
    </p:spTree>
    <p:extLst>
      <p:ext uri="{BB962C8B-B14F-4D97-AF65-F5344CB8AC3E}">
        <p14:creationId xmlns:p14="http://schemas.microsoft.com/office/powerpoint/2010/main" val="2321887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762000"/>
            <a:ext cx="3886200" cy="5090160"/>
          </a:xfrm>
        </p:spPr>
        <p:txBody>
          <a:bodyPr>
            <a:noAutofit/>
          </a:bodyPr>
          <a:lstStyle/>
          <a:p>
            <a:pPr lvl="1"/>
            <a:r>
              <a:rPr lang="en-US" sz="2600" dirty="0">
                <a:cs typeface="Arial" charset="0"/>
              </a:rPr>
              <a:t>An estimated 4,000 Cherokee died from harsh weather conditions, disease and lack of food during the six-month trek</a:t>
            </a:r>
            <a:r>
              <a:rPr lang="en-US" sz="2600" dirty="0" smtClean="0">
                <a:cs typeface="Arial" charset="0"/>
              </a:rPr>
              <a:t>.</a:t>
            </a:r>
            <a:endParaRPr lang="en-US" sz="2600" dirty="0"/>
          </a:p>
          <a:p>
            <a:pPr lvl="1"/>
            <a:r>
              <a:rPr lang="en-US" sz="2600" dirty="0" smtClean="0"/>
              <a:t>Elias </a:t>
            </a:r>
            <a:r>
              <a:rPr lang="en-US" sz="2600" dirty="0" err="1" smtClean="0"/>
              <a:t>Boudinot</a:t>
            </a:r>
            <a:r>
              <a:rPr lang="en-US" sz="2600" dirty="0" smtClean="0"/>
              <a:t>, Major Ridge, and his son were executed</a:t>
            </a:r>
            <a:r>
              <a:rPr lang="en-US" sz="2600" dirty="0"/>
              <a:t> </a:t>
            </a:r>
            <a:r>
              <a:rPr lang="en-US" sz="2600" dirty="0" smtClean="0"/>
              <a:t>for their part in signing the Treaty of New </a:t>
            </a:r>
            <a:r>
              <a:rPr lang="en-US" sz="2600" dirty="0" err="1" smtClean="0"/>
              <a:t>Echota</a:t>
            </a:r>
            <a:r>
              <a:rPr lang="en-US" sz="2600" dirty="0" smtClean="0"/>
              <a:t>, which gave </a:t>
            </a:r>
            <a:r>
              <a:rPr lang="en-US" sz="2600" dirty="0"/>
              <a:t>up the last of the Cherokee </a:t>
            </a:r>
            <a:r>
              <a:rPr lang="en-US" sz="2600" dirty="0" smtClean="0"/>
              <a:t>land in Georgia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283047"/>
            <a:ext cx="3886200" cy="2649093"/>
          </a:xfrm>
        </p:spPr>
      </p:pic>
    </p:spTree>
    <p:extLst>
      <p:ext uri="{BB962C8B-B14F-4D97-AF65-F5344CB8AC3E}">
        <p14:creationId xmlns:p14="http://schemas.microsoft.com/office/powerpoint/2010/main" val="32836011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Sometimes called Muscogee Indians</a:t>
            </a:r>
          </a:p>
          <a:p>
            <a:pPr lvl="1"/>
            <a:r>
              <a:rPr lang="en-US" sz="2400" dirty="0" smtClean="0"/>
              <a:t>Wanted to fight to preserve land.</a:t>
            </a:r>
          </a:p>
          <a:p>
            <a:pPr lvl="1"/>
            <a:r>
              <a:rPr lang="en-US" sz="2400" dirty="0" smtClean="0"/>
              <a:t>lived </a:t>
            </a:r>
            <a:r>
              <a:rPr lang="en-US" sz="2400" dirty="0"/>
              <a:t>in mound building societies along large rivers, creeks and plains.</a:t>
            </a:r>
          </a:p>
          <a:p>
            <a:pPr lvl="1"/>
            <a:r>
              <a:rPr lang="en-US" sz="2400" dirty="0"/>
              <a:t>Tribal towns were made up of self- governing systems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were independent from one another and made allies only in time of war.</a:t>
            </a:r>
            <a:endParaRPr lang="en-US" sz="2400" dirty="0"/>
          </a:p>
        </p:txBody>
      </p:sp>
      <p:pic>
        <p:nvPicPr>
          <p:cNvPr id="5" name="Content Placeholder 4" descr="muscoge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2425" y="2385600"/>
            <a:ext cx="3886200" cy="24439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Creek Indians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392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209924" cy="4288536"/>
          </a:xfrm>
        </p:spPr>
        <p:txBody>
          <a:bodyPr/>
          <a:lstStyle/>
          <a:p>
            <a:pPr lvl="1"/>
            <a:r>
              <a:rPr lang="en-US" sz="2400" dirty="0"/>
              <a:t>Divided into two factions</a:t>
            </a:r>
          </a:p>
          <a:p>
            <a:pPr lvl="2"/>
            <a:r>
              <a:rPr lang="en-US" sz="2400" dirty="0"/>
              <a:t>Red sticks </a:t>
            </a:r>
          </a:p>
          <a:p>
            <a:pPr lvl="3"/>
            <a:r>
              <a:rPr lang="en-US" sz="2400" dirty="0" smtClean="0"/>
              <a:t>wanted war</a:t>
            </a:r>
          </a:p>
          <a:p>
            <a:pPr lvl="3"/>
            <a:r>
              <a:rPr lang="en-US" sz="2400" dirty="0" smtClean="0"/>
              <a:t>led </a:t>
            </a:r>
            <a:r>
              <a:rPr lang="en-US" sz="2400" dirty="0"/>
              <a:t>by Alexander </a:t>
            </a:r>
            <a:r>
              <a:rPr lang="en-US" sz="2400" dirty="0" smtClean="0"/>
              <a:t>McGillivray</a:t>
            </a:r>
            <a:endParaRPr lang="en-US" sz="2400" dirty="0"/>
          </a:p>
          <a:p>
            <a:pPr lvl="2"/>
            <a:r>
              <a:rPr lang="en-US" sz="2400" dirty="0"/>
              <a:t>White sticks – </a:t>
            </a:r>
          </a:p>
          <a:p>
            <a:pPr lvl="3"/>
            <a:r>
              <a:rPr lang="en-US" sz="2400" dirty="0"/>
              <a:t>wanted peace</a:t>
            </a:r>
          </a:p>
          <a:p>
            <a:pPr lvl="3"/>
            <a:r>
              <a:rPr lang="en-US" sz="2400" dirty="0"/>
              <a:t>led by William McIntosh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Creek Indians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3000720"/>
              </p:ext>
            </p:extLst>
          </p:nvPr>
        </p:nvGraphicFramePr>
        <p:xfrm>
          <a:off x="3810000" y="1447800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62350" y="4572442"/>
            <a:ext cx="2228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Those Who Wanted War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781800" y="4572442"/>
            <a:ext cx="243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Those Who Wanted Peace</a:t>
            </a:r>
          </a:p>
        </p:txBody>
      </p:sp>
    </p:spTree>
    <p:extLst>
      <p:ext uri="{BB962C8B-B14F-4D97-AF65-F5344CB8AC3E}">
        <p14:creationId xmlns:p14="http://schemas.microsoft.com/office/powerpoint/2010/main" val="3856295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9458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990600"/>
            <a:ext cx="45720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Interpreter and Chief for the Creek Indians.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Mother was a Creek who raised him as a full member of the Wind Clan.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Father was a Scottish trader who had him educated in Charleston, SC.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Supported the British during the Revolutionary War as an officer.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Ceded land near the Oconee River in 1790</a:t>
            </a: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71539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Alexander </a:t>
            </a:r>
            <a:r>
              <a:rPr lang="en-US" sz="3200" dirty="0" err="1" smtClean="0"/>
              <a:t>McGillvray</a:t>
            </a:r>
            <a:endParaRPr lang="en-US" sz="32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7127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Oconee Wars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The Oconee Wars started when settlers (pioneers) began to move onto Creek lands along the Oconee River.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Small battles were fought between the settlers and Creeks.</a:t>
            </a:r>
          </a:p>
        </p:txBody>
      </p:sp>
    </p:spTree>
    <p:extLst>
      <p:ext uri="{BB962C8B-B14F-4D97-AF65-F5344CB8AC3E}">
        <p14:creationId xmlns:p14="http://schemas.microsoft.com/office/powerpoint/2010/main" val="41266052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51663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100" dirty="0" smtClean="0"/>
              <a:t>Fought primarily against General Andrew Jackson (eventual president)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100" dirty="0" smtClean="0"/>
              <a:t>Red Sticks massacred many Americans at Fort Mims.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100" dirty="0"/>
              <a:t>1,000 Red Sticks attacked Fort Mims.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100" dirty="0"/>
              <a:t>About 400 people, including women and children, died at the hands of the Red Sticks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pic>
        <p:nvPicPr>
          <p:cNvPr id="5" name="Content Placeholder 4" descr="fort mim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24487" y="1463675"/>
            <a:ext cx="3342076" cy="4287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Creek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02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Creek War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Battle of Horseshoe Bend, in Alabama, ended the Creek War in 1814; </a:t>
            </a:r>
            <a:r>
              <a:rPr lang="en-US" sz="2800" dirty="0">
                <a:solidFill>
                  <a:srgbClr val="FF0000"/>
                </a:solidFill>
              </a:rPr>
              <a:t>Andrew Jackson</a:t>
            </a:r>
            <a:r>
              <a:rPr lang="en-US" sz="2800" dirty="0"/>
              <a:t> led the U.S. troops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The Creeks were forced to give up nearly all their land to the U.S. government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Governor Troup pressured the federal government to make a deal with the Creeks.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Treaty of Indian Springs </a:t>
            </a:r>
            <a:r>
              <a:rPr lang="en-US" sz="2800" dirty="0" smtClean="0"/>
              <a:t>ceded the last of Creek </a:t>
            </a:r>
            <a:r>
              <a:rPr lang="en-US" sz="2800" dirty="0"/>
              <a:t>lands in Georgia to the U.S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By 1827, the Creeks relocated to the wilderness across the Mississippi River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456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990599"/>
            <a:ext cx="4829174" cy="5638801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/>
              <a:t>Scottish father William/ Creek mother </a:t>
            </a:r>
            <a:r>
              <a:rPr lang="en-US" sz="2000" dirty="0" err="1" smtClean="0"/>
              <a:t>Senoya</a:t>
            </a:r>
            <a:endParaRPr lang="en-US" sz="2000" dirty="0" smtClean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/>
              <a:t>Wind clan/ Creek chief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McIntosh received a European </a:t>
            </a:r>
            <a:r>
              <a:rPr lang="en-US" sz="2000" dirty="0" smtClean="0"/>
              <a:t>education in </a:t>
            </a:r>
            <a:r>
              <a:rPr lang="en-US" sz="2000" dirty="0"/>
              <a:t>Savannah.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/>
              <a:t>Encouraged Creek Indians to adopt the colonist ways to own property, grow cotton, and own slaves.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McIntosh supported Andrew Jackson in the Creek Indian Wars.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Participated in signing the Treaty of Indian Springs of </a:t>
            </a:r>
            <a:r>
              <a:rPr lang="en-US" sz="2000" dirty="0" smtClean="0">
                <a:latin typeface="Calibri" pitchFamily="34" charset="0"/>
              </a:rPr>
              <a:t>1821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which ceded the Creek’s remaining land in Georgia</a:t>
            </a:r>
            <a:endParaRPr lang="en-US" sz="2000" dirty="0">
              <a:latin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Assassinated by a group of Red Stick Creeks for signing the Treaty of Indian Springs</a:t>
            </a:r>
            <a:endParaRPr lang="en-US" sz="2000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Governor Troup’s first cousin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715392"/>
          </a:xfrm>
        </p:spPr>
        <p:txBody>
          <a:bodyPr/>
          <a:lstStyle/>
          <a:p>
            <a:r>
              <a:rPr lang="en-US" dirty="0" smtClean="0"/>
              <a:t>William McIntosh</a:t>
            </a:r>
            <a:endParaRPr lang="en-US" dirty="0"/>
          </a:p>
        </p:txBody>
      </p:sp>
      <p:pic>
        <p:nvPicPr>
          <p:cNvPr id="5" name="Content Placeholder 4" descr="william mcintosh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64" r="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00361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Cherokee Nation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229600" cy="14478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The Cherokee occupied the Northern 1/3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of Georgia and extended into 3 other states.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They saw the Creek driven from their lands and were determined to be different</a:t>
            </a:r>
            <a:r>
              <a:rPr lang="en-US" dirty="0" smtClean="0"/>
              <a:t>.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95600"/>
            <a:ext cx="6132513" cy="387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52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6191</TotalTime>
  <Words>871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Bradley Hand ITC</vt:lpstr>
      <vt:lpstr>Calibri</vt:lpstr>
      <vt:lpstr>Corbel</vt:lpstr>
      <vt:lpstr>Tahoma</vt:lpstr>
      <vt:lpstr>Times New Roman</vt:lpstr>
      <vt:lpstr>Tunga</vt:lpstr>
      <vt:lpstr>Mylar</vt:lpstr>
      <vt:lpstr>Office Theme</vt:lpstr>
      <vt:lpstr>1_Mylar</vt:lpstr>
      <vt:lpstr>Indian Removal</vt:lpstr>
      <vt:lpstr>Creek Indians</vt:lpstr>
      <vt:lpstr>Creek Indians</vt:lpstr>
      <vt:lpstr>Alexander McGillvray</vt:lpstr>
      <vt:lpstr>Oconee Wars</vt:lpstr>
      <vt:lpstr>The Creek War</vt:lpstr>
      <vt:lpstr>The Creek War</vt:lpstr>
      <vt:lpstr>William McIntosh</vt:lpstr>
      <vt:lpstr>The Cherokee Nation </vt:lpstr>
      <vt:lpstr>Cherokee Nation</vt:lpstr>
      <vt:lpstr>Cherokee Nation</vt:lpstr>
      <vt:lpstr>Cherokee Nation</vt:lpstr>
      <vt:lpstr>Cherokee Nation</vt:lpstr>
      <vt:lpstr>John Ross</vt:lpstr>
      <vt:lpstr>Gold Leads to Conflict</vt:lpstr>
      <vt:lpstr>Indian Removal Act- 1830</vt:lpstr>
      <vt:lpstr>Worcester v. Georgia</vt:lpstr>
      <vt:lpstr>Trail of Tears</vt:lpstr>
      <vt:lpstr>Trail of Tears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Removal</dc:title>
  <dc:creator>Windows User</dc:creator>
  <cp:lastModifiedBy>Browning, Michael</cp:lastModifiedBy>
  <cp:revision>15</cp:revision>
  <dcterms:created xsi:type="dcterms:W3CDTF">2014-11-03T20:25:12Z</dcterms:created>
  <dcterms:modified xsi:type="dcterms:W3CDTF">2016-01-16T20:12:55Z</dcterms:modified>
</cp:coreProperties>
</file>